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6" r:id="rId4"/>
    <p:sldId id="264" r:id="rId5"/>
    <p:sldId id="265" r:id="rId6"/>
    <p:sldId id="259" r:id="rId7"/>
    <p:sldId id="267" r:id="rId8"/>
    <p:sldId id="273" r:id="rId9"/>
    <p:sldId id="274" r:id="rId10"/>
    <p:sldId id="276" r:id="rId11"/>
    <p:sldId id="278" r:id="rId12"/>
    <p:sldId id="275" r:id="rId13"/>
    <p:sldId id="263" r:id="rId14"/>
    <p:sldId id="260" r:id="rId15"/>
    <p:sldId id="261" r:id="rId16"/>
    <p:sldId id="262" r:id="rId17"/>
    <p:sldId id="277" r:id="rId18"/>
    <p:sldId id="269" r:id="rId19"/>
    <p:sldId id="270" r:id="rId20"/>
    <p:sldId id="271" r:id="rId21"/>
    <p:sldId id="272" r:id="rId22"/>
    <p:sldId id="279" r:id="rId23"/>
    <p:sldId id="25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8" d="100"/>
          <a:sy n="68" d="100"/>
        </p:scale>
        <p:origin x="-648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0BBBB-415C-7540-BD30-89A75DE62EA7}" type="datetimeFigureOut">
              <a:rPr lang="en-US" smtClean="0"/>
              <a:t>3/4/15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790E2-FCC4-D440-B954-1B6A5F7DC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968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6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_model_canvas_pos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88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6" y="274637"/>
            <a:ext cx="8229599" cy="1143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6" y="1600200"/>
            <a:ext cx="8229599" cy="496757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405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6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9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1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2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5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4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D5412-F77D-0440-BECE-913524602B75}" type="datetimeFigureOut">
              <a:rPr lang="en-US" smtClean="0"/>
              <a:t>3/4/15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D7324-7B28-B645-9FE2-0427A161D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0" Type="http://schemas.microsoft.com/office/2007/relationships/hdphoto" Target="../media/hdphoto11.wdp"/><Relationship Id="rId21" Type="http://schemas.openxmlformats.org/officeDocument/2006/relationships/image" Target="../media/image23.png"/><Relationship Id="rId22" Type="http://schemas.microsoft.com/office/2007/relationships/hdphoto" Target="../media/hdphoto12.wdp"/><Relationship Id="rId23" Type="http://schemas.openxmlformats.org/officeDocument/2006/relationships/image" Target="../media/image24.png"/><Relationship Id="rId24" Type="http://schemas.microsoft.com/office/2007/relationships/hdphoto" Target="../media/hdphoto13.wdp"/><Relationship Id="rId25" Type="http://schemas.openxmlformats.org/officeDocument/2006/relationships/image" Target="../media/image25.png"/><Relationship Id="rId26" Type="http://schemas.microsoft.com/office/2007/relationships/hdphoto" Target="../media/hdphoto14.wdp"/><Relationship Id="rId27" Type="http://schemas.openxmlformats.org/officeDocument/2006/relationships/image" Target="../media/image26.png"/><Relationship Id="rId28" Type="http://schemas.microsoft.com/office/2007/relationships/hdphoto" Target="../media/hdphoto15.wdp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microsoft.com/office/2007/relationships/hdphoto" Target="../media/hdphoto3.wdp"/><Relationship Id="rId5" Type="http://schemas.openxmlformats.org/officeDocument/2006/relationships/image" Target="../media/image16.png"/><Relationship Id="rId30" Type="http://schemas.microsoft.com/office/2007/relationships/hdphoto" Target="../media/hdphoto16.wdp"/><Relationship Id="rId31" Type="http://schemas.openxmlformats.org/officeDocument/2006/relationships/image" Target="../media/image28.png"/><Relationship Id="rId32" Type="http://schemas.microsoft.com/office/2007/relationships/hdphoto" Target="../media/hdphoto17.wdp"/><Relationship Id="rId9" Type="http://schemas.openxmlformats.org/officeDocument/2006/relationships/image" Target="../media/image11.png"/><Relationship Id="rId6" Type="http://schemas.microsoft.com/office/2007/relationships/hdphoto" Target="../media/hdphoto4.wdp"/><Relationship Id="rId7" Type="http://schemas.openxmlformats.org/officeDocument/2006/relationships/image" Target="../media/image17.png"/><Relationship Id="rId8" Type="http://schemas.microsoft.com/office/2007/relationships/hdphoto" Target="../media/hdphoto5.wdp"/><Relationship Id="rId33" Type="http://schemas.openxmlformats.org/officeDocument/2006/relationships/image" Target="../media/image29.png"/><Relationship Id="rId34" Type="http://schemas.microsoft.com/office/2007/relationships/hdphoto" Target="../media/hdphoto18.wdp"/><Relationship Id="rId35" Type="http://schemas.openxmlformats.org/officeDocument/2006/relationships/image" Target="../media/image30.png"/><Relationship Id="rId36" Type="http://schemas.microsoft.com/office/2007/relationships/hdphoto" Target="../media/hdphoto19.wdp"/><Relationship Id="rId10" Type="http://schemas.microsoft.com/office/2007/relationships/hdphoto" Target="../media/hdphoto6.wdp"/><Relationship Id="rId11" Type="http://schemas.openxmlformats.org/officeDocument/2006/relationships/image" Target="../media/image18.png"/><Relationship Id="rId12" Type="http://schemas.microsoft.com/office/2007/relationships/hdphoto" Target="../media/hdphoto7.wdp"/><Relationship Id="rId13" Type="http://schemas.openxmlformats.org/officeDocument/2006/relationships/image" Target="../media/image19.png"/><Relationship Id="rId14" Type="http://schemas.microsoft.com/office/2007/relationships/hdphoto" Target="../media/hdphoto8.wdp"/><Relationship Id="rId15" Type="http://schemas.openxmlformats.org/officeDocument/2006/relationships/image" Target="../media/image20.png"/><Relationship Id="rId16" Type="http://schemas.microsoft.com/office/2007/relationships/hdphoto" Target="../media/hdphoto9.wdp"/><Relationship Id="rId17" Type="http://schemas.openxmlformats.org/officeDocument/2006/relationships/image" Target="../media/image21.png"/><Relationship Id="rId18" Type="http://schemas.microsoft.com/office/2007/relationships/hdphoto" Target="../media/hdphoto10.wdp"/><Relationship Id="rId19" Type="http://schemas.openxmlformats.org/officeDocument/2006/relationships/image" Target="../media/image22.png"/><Relationship Id="rId37" Type="http://schemas.openxmlformats.org/officeDocument/2006/relationships/image" Target="../media/image31.png"/><Relationship Id="rId38" Type="http://schemas.microsoft.com/office/2007/relationships/hdphoto" Target="../media/hdphoto20.wdp"/><Relationship Id="rId39" Type="http://schemas.openxmlformats.org/officeDocument/2006/relationships/image" Target="../media/image5.png"/><Relationship Id="rId40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1" Type="http://schemas.microsoft.com/office/2007/relationships/hdphoto" Target="../media/hdphoto24.wdp"/><Relationship Id="rId12" Type="http://schemas.openxmlformats.org/officeDocument/2006/relationships/image" Target="../media/image41.png"/><Relationship Id="rId13" Type="http://schemas.microsoft.com/office/2007/relationships/hdphoto" Target="../media/hdphoto25.wdp"/><Relationship Id="rId14" Type="http://schemas.openxmlformats.org/officeDocument/2006/relationships/image" Target="../media/image42.png"/><Relationship Id="rId15" Type="http://schemas.microsoft.com/office/2007/relationships/hdphoto" Target="../media/hdphoto26.wdp"/><Relationship Id="rId16" Type="http://schemas.openxmlformats.org/officeDocument/2006/relationships/image" Target="../media/image5.png"/><Relationship Id="rId17" Type="http://schemas.microsoft.com/office/2007/relationships/hdphoto" Target="../media/hdphoto1.wdp"/><Relationship Id="rId18" Type="http://schemas.openxmlformats.org/officeDocument/2006/relationships/image" Target="../media/image43.png"/><Relationship Id="rId19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microsoft.com/office/2007/relationships/hdphoto" Target="../media/hdphoto21.wdp"/><Relationship Id="rId5" Type="http://schemas.openxmlformats.org/officeDocument/2006/relationships/image" Target="../media/image37.png"/><Relationship Id="rId6" Type="http://schemas.microsoft.com/office/2007/relationships/hdphoto" Target="../media/hdphoto22.wdp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microsoft.com/office/2007/relationships/hdphoto" Target="../media/hdphoto23.wdp"/><Relationship Id="rId10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.png"/><Relationship Id="rId21" Type="http://schemas.microsoft.com/office/2007/relationships/hdphoto" Target="../media/hdphoto1.wdp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microsoft.com/office/2007/relationships/hdphoto" Target="../media/hdphoto31.wdp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microsoft.com/office/2007/relationships/hdphoto" Target="../media/hdphoto28.wdp"/><Relationship Id="rId5" Type="http://schemas.openxmlformats.org/officeDocument/2006/relationships/image" Target="../media/image45.png"/><Relationship Id="rId6" Type="http://schemas.microsoft.com/office/2007/relationships/hdphoto" Target="../media/hdphoto29.wdp"/><Relationship Id="rId7" Type="http://schemas.openxmlformats.org/officeDocument/2006/relationships/image" Target="../media/image46.png"/><Relationship Id="rId8" Type="http://schemas.microsoft.com/office/2007/relationships/hdphoto" Target="../media/hdphoto30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Global Manufacturing Strategy</a:t>
            </a:r>
            <a:br>
              <a:rPr lang="en-US" altLang="zh-CN" dirty="0" smtClean="0"/>
            </a:br>
            <a:r>
              <a:rPr lang="en-US" altLang="zh-CN" sz="3200" dirty="0" smtClean="0"/>
              <a:t>Introduction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 Koo</a:t>
            </a:r>
          </a:p>
          <a:p>
            <a:r>
              <a:rPr lang="en-US" dirty="0" smtClean="0"/>
              <a:t>March, 4,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Dedicated Publishing Tools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0724" r="-107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895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3-02 at 4.11.0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" r="7513" b="-295"/>
          <a:stretch/>
        </p:blipFill>
        <p:spPr>
          <a:xfrm>
            <a:off x="0" y="53466"/>
            <a:ext cx="9144000" cy="68045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12" name="Picture 1" descr="LogoXLP_en-9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4" y="6277101"/>
            <a:ext cx="686156" cy="3836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2305519"/>
            <a:ext cx="9144000" cy="236716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89083" y="2424322"/>
            <a:ext cx="6474451" cy="637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Digital </a:t>
            </a:r>
            <a:r>
              <a:rPr lang="en-US" sz="2800" dirty="0" smtClean="0">
                <a:solidFill>
                  <a:schemeClr val="bg1"/>
                </a:solidFill>
              </a:rPr>
              <a:t>Manufacturing Workflow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95670" y="3145965"/>
            <a:ext cx="67569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Content produced through </a:t>
            </a:r>
            <a:r>
              <a:rPr lang="en-US" sz="2800" dirty="0" err="1" smtClean="0">
                <a:solidFill>
                  <a:srgbClr val="FFFFFF"/>
                </a:solidFill>
              </a:rPr>
              <a:t>Git</a:t>
            </a:r>
            <a:r>
              <a:rPr lang="en-US" sz="2800" dirty="0" smtClean="0">
                <a:solidFill>
                  <a:srgbClr val="FFFFFF"/>
                </a:solidFill>
              </a:rPr>
              <a:t>/</a:t>
            </a:r>
            <a:r>
              <a:rPr lang="en-US" sz="2800" dirty="0" err="1" smtClean="0">
                <a:solidFill>
                  <a:srgbClr val="FFFFFF"/>
                </a:solidFill>
              </a:rPr>
              <a:t>Gitbook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publishing </a:t>
            </a:r>
            <a:r>
              <a:rPr lang="en-US" sz="2800" dirty="0" smtClean="0">
                <a:solidFill>
                  <a:srgbClr val="FFFFFF"/>
                </a:solidFill>
              </a:rPr>
              <a:t>process can be </a:t>
            </a:r>
            <a:r>
              <a:rPr lang="en-US" sz="2800" dirty="0" smtClean="0">
                <a:solidFill>
                  <a:srgbClr val="FFFFFF"/>
                </a:solidFill>
              </a:rPr>
              <a:t>transferred automatically to a </a:t>
            </a:r>
            <a:r>
              <a:rPr lang="en-US" sz="2800" dirty="0" smtClean="0">
                <a:solidFill>
                  <a:srgbClr val="FFFFFF"/>
                </a:solidFill>
              </a:rPr>
              <a:t>Website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Context: Past, Current and Future Events</a:t>
            </a:r>
          </a:p>
          <a:p>
            <a:pPr lvl="1"/>
            <a:r>
              <a:rPr lang="en-US" dirty="0" smtClean="0"/>
              <a:t>Story Telling</a:t>
            </a:r>
            <a:r>
              <a:rPr lang="zh-CN" altLang="en-US" dirty="0" smtClean="0"/>
              <a:t>：</a:t>
            </a:r>
            <a:r>
              <a:rPr lang="en-US" altLang="zh-CN" dirty="0" smtClean="0"/>
              <a:t>(See </a:t>
            </a:r>
            <a:r>
              <a:rPr lang="en-US" altLang="zh-CN" dirty="0" err="1" smtClean="0"/>
              <a:t>Roslin</a:t>
            </a:r>
            <a:r>
              <a:rPr lang="en-US" altLang="zh-CN" dirty="0" smtClean="0"/>
              <a:t> and Anderson Videos</a:t>
            </a:r>
            <a:r>
              <a:rPr lang="en-US" altLang="zh-CN" dirty="0"/>
              <a:t>)</a:t>
            </a:r>
            <a:endParaRPr lang="en-US" dirty="0" smtClean="0"/>
          </a:p>
          <a:p>
            <a:r>
              <a:rPr lang="en-US" dirty="0" smtClean="0"/>
              <a:t>Motivation: Identify Stakeholders, Resources, Structures of Interactions</a:t>
            </a:r>
          </a:p>
          <a:p>
            <a:pPr lvl="1"/>
            <a:r>
              <a:rPr lang="en-US" dirty="0" smtClean="0"/>
              <a:t>Logic Model Construction</a:t>
            </a:r>
          </a:p>
          <a:p>
            <a:r>
              <a:rPr lang="en-US" dirty="0" smtClean="0"/>
              <a:t>Execution: </a:t>
            </a:r>
            <a:r>
              <a:rPr lang="en-US" dirty="0">
                <a:solidFill>
                  <a:srgbClr val="FF0000"/>
                </a:solidFill>
              </a:rPr>
              <a:t>Your own </a:t>
            </a:r>
            <a:r>
              <a:rPr lang="en-US" dirty="0" smtClean="0">
                <a:solidFill>
                  <a:srgbClr val="FF0000"/>
                </a:solidFill>
              </a:rPr>
              <a:t>projects</a:t>
            </a:r>
            <a:r>
              <a:rPr lang="en-US" dirty="0" smtClean="0"/>
              <a:t>, Case Studies, Anti-Patterns, </a:t>
            </a:r>
            <a:r>
              <a:rPr lang="en-US" dirty="0"/>
              <a:t>Well-Known Practice, </a:t>
            </a:r>
            <a:endParaRPr lang="en-US" dirty="0" smtClean="0"/>
          </a:p>
          <a:p>
            <a:r>
              <a:rPr lang="en-US" dirty="0" smtClean="0"/>
              <a:t>Correction: Incremental, Mid-Term, Final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5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Domain: (History)</a:t>
            </a:r>
          </a:p>
          <a:p>
            <a:pPr lvl="1"/>
            <a:r>
              <a:rPr lang="en-US" dirty="0" smtClean="0"/>
              <a:t>Regulations/Policies</a:t>
            </a:r>
          </a:p>
          <a:p>
            <a:pPr lvl="1"/>
            <a:r>
              <a:rPr lang="en-US" dirty="0" smtClean="0"/>
              <a:t>Agencies</a:t>
            </a:r>
          </a:p>
          <a:p>
            <a:pPr lvl="1"/>
            <a:r>
              <a:rPr lang="en-US" dirty="0" smtClean="0"/>
              <a:t>Personalities</a:t>
            </a:r>
          </a:p>
          <a:p>
            <a:r>
              <a:rPr lang="en-US" dirty="0" smtClean="0"/>
              <a:t>Spatial Domain: (Landscape)</a:t>
            </a:r>
          </a:p>
          <a:p>
            <a:pPr lvl="1"/>
            <a:r>
              <a:rPr lang="en-US" dirty="0" smtClean="0"/>
              <a:t>Jurisdiction Territories</a:t>
            </a:r>
          </a:p>
          <a:p>
            <a:pPr lvl="1"/>
            <a:r>
              <a:rPr lang="en-US" dirty="0" smtClean="0"/>
              <a:t>Execution/Enforcement Locations (Factory Dist.)</a:t>
            </a:r>
          </a:p>
          <a:p>
            <a:pPr lvl="1"/>
            <a:r>
              <a:rPr lang="en-US" dirty="0" smtClean="0"/>
              <a:t>Residences of the personalities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Time:</a:t>
            </a:r>
          </a:p>
          <a:p>
            <a:pPr lvl="1"/>
            <a:r>
              <a:rPr lang="en-US" dirty="0" smtClean="0"/>
              <a:t>Partially Ordered Events</a:t>
            </a:r>
            <a:endParaRPr lang="en-US" dirty="0" smtClean="0"/>
          </a:p>
          <a:p>
            <a:r>
              <a:rPr lang="en-US" dirty="0" smtClean="0"/>
              <a:t>Space:</a:t>
            </a:r>
          </a:p>
          <a:p>
            <a:pPr lvl="1"/>
            <a:r>
              <a:rPr lang="en-US" dirty="0" smtClean="0"/>
              <a:t>Structured Information Content</a:t>
            </a:r>
          </a:p>
          <a:p>
            <a:pPr lvl="1"/>
            <a:r>
              <a:rPr lang="en-US" dirty="0" smtClean="0"/>
              <a:t>Unstructured Information Content</a:t>
            </a:r>
          </a:p>
          <a:p>
            <a:r>
              <a:rPr lang="en-US" dirty="0" smtClean="0"/>
              <a:t>Uncertainty</a:t>
            </a:r>
          </a:p>
          <a:p>
            <a:pPr lvl="1"/>
            <a:r>
              <a:rPr lang="en-US" dirty="0" smtClean="0"/>
              <a:t>Probability Measures</a:t>
            </a:r>
          </a:p>
          <a:p>
            <a:pPr lvl="1"/>
            <a:r>
              <a:rPr lang="en-US" dirty="0" smtClean="0"/>
              <a:t>Possibility Measures</a:t>
            </a:r>
          </a:p>
          <a:p>
            <a:pPr lvl="1"/>
            <a:r>
              <a:rPr lang="en-US" dirty="0" smtClean="0"/>
              <a:t>Plausibility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9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customize the world for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</a:t>
            </a:r>
            <a:r>
              <a:rPr lang="en-US" dirty="0" smtClean="0"/>
              <a:t>Architectures</a:t>
            </a:r>
          </a:p>
          <a:p>
            <a:pPr lvl="1"/>
            <a:r>
              <a:rPr lang="en-US" dirty="0" smtClean="0"/>
              <a:t>Team-based Learning </a:t>
            </a:r>
          </a:p>
          <a:p>
            <a:pPr lvl="1"/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err="1"/>
              <a:t>Blockchain</a:t>
            </a:r>
            <a:r>
              <a:rPr lang="en-US" dirty="0"/>
              <a:t>-related </a:t>
            </a:r>
            <a:r>
              <a:rPr lang="en-US" dirty="0" smtClean="0"/>
              <a:t>technologies</a:t>
            </a:r>
            <a:endParaRPr lang="en-US" dirty="0" smtClean="0"/>
          </a:p>
          <a:p>
            <a:r>
              <a:rPr lang="en-US" dirty="0" smtClean="0"/>
              <a:t>Coordination Technologies</a:t>
            </a:r>
          </a:p>
          <a:p>
            <a:pPr lvl="1"/>
            <a:r>
              <a:rPr lang="en-US" dirty="0" smtClean="0"/>
              <a:t>Communication Tools, Contracts, Enforcements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959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by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designing a program</a:t>
            </a:r>
          </a:p>
          <a:p>
            <a:pPr lvl="1"/>
            <a:r>
              <a:rPr lang="en-US" dirty="0" smtClean="0"/>
              <a:t>First specify the Pre and Post Conditions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/>
              <a:t>identify a “Strategy” </a:t>
            </a:r>
            <a:r>
              <a:rPr lang="en-US" dirty="0" smtClean="0"/>
              <a:t>to </a:t>
            </a:r>
            <a:r>
              <a:rPr lang="en-US" dirty="0" smtClean="0"/>
              <a:t>satisfy these conditions</a:t>
            </a:r>
          </a:p>
          <a:p>
            <a:pPr lvl="1"/>
            <a:endParaRPr lang="en-US" dirty="0"/>
          </a:p>
          <a:p>
            <a:r>
              <a:rPr lang="en-US" dirty="0" smtClean="0"/>
              <a:t>When designing a course</a:t>
            </a:r>
          </a:p>
          <a:p>
            <a:pPr lvl="1"/>
            <a:r>
              <a:rPr lang="en-US" dirty="0" smtClean="0"/>
              <a:t>First specify the Pre-requisites and Post-products</a:t>
            </a:r>
          </a:p>
          <a:p>
            <a:pPr lvl="1"/>
            <a:r>
              <a:rPr lang="en-US" dirty="0" smtClean="0"/>
              <a:t>Then conduct learning activities to satisfy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8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1" y="2586068"/>
            <a:ext cx="1743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  <a:latin typeface="Helvetica"/>
                <a:cs typeface="Helvetica"/>
              </a:rPr>
              <a:t>An intruder and a stranger</a:t>
            </a:r>
            <a:endParaRPr lang="en-US" sz="10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873589"/>
            <a:ext cx="17430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Helvetica"/>
                <a:cs typeface="Helvetica"/>
              </a:rPr>
              <a:t>George III, King of the United Kingdom of Great Britain and Ireland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4590" y="1889115"/>
            <a:ext cx="1721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Helvetica"/>
                <a:cs typeface="Helvetica"/>
              </a:rPr>
              <a:t>Declare Independence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4591" y="3694058"/>
            <a:ext cx="1721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Helvetica"/>
                <a:cs typeface="Helvetica"/>
              </a:rPr>
              <a:t>Charters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Law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Land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Fellow citizens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2535" y="5136464"/>
            <a:ext cx="21522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Helvetica"/>
                <a:cs typeface="Helvetica"/>
              </a:rPr>
              <a:t>Life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Fortune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Honor</a:t>
            </a:r>
            <a:endParaRPr lang="en-US" sz="1100" i="1" dirty="0">
              <a:latin typeface="Helvetica"/>
              <a:cs typeface="Helvetica"/>
            </a:endParaRPr>
          </a:p>
        </p:txBody>
      </p:sp>
      <p:pic>
        <p:nvPicPr>
          <p:cNvPr id="11" name="Picture 10" descr="George_III_in_Coronation_edi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3544" y="2935195"/>
            <a:ext cx="1151232" cy="1671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16415" y="2150725"/>
            <a:ext cx="1721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Helvetica"/>
                <a:cs typeface="Helvetica"/>
              </a:rPr>
              <a:t>Safety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Happiness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8240" y="2019920"/>
            <a:ext cx="1721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Helvetica"/>
                <a:cs typeface="Helvetica"/>
              </a:rPr>
              <a:t>British Brethren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Rest of Mankind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38240" y="4049658"/>
            <a:ext cx="1721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Helvetica"/>
                <a:cs typeface="Helvetica"/>
              </a:rPr>
              <a:t>Legislative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Judiciary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0065" y="1889115"/>
            <a:ext cx="1721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Helvetica"/>
                <a:cs typeface="Helvetica"/>
              </a:rPr>
              <a:t>Current Inhabitants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Future Immigrants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8241" y="5136464"/>
            <a:ext cx="21522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Helvetica"/>
                <a:cs typeface="Helvetica"/>
              </a:rPr>
              <a:t>Taxes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Trade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Appropriations of lands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69468" y="556882"/>
            <a:ext cx="262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latin typeface="Helvetica"/>
                <a:cs typeface="Helvetica"/>
              </a:rPr>
              <a:t>the thirteen </a:t>
            </a:r>
            <a:r>
              <a:rPr lang="en-US" sz="1000" i="1" dirty="0">
                <a:latin typeface="Helvetica"/>
                <a:cs typeface="Helvetica"/>
              </a:rPr>
              <a:t>u</a:t>
            </a:r>
            <a:r>
              <a:rPr lang="en-US" sz="1000" i="1" dirty="0" smtClean="0">
                <a:latin typeface="Helvetica"/>
                <a:cs typeface="Helvetica"/>
              </a:rPr>
              <a:t>nited</a:t>
            </a:r>
            <a:r>
              <a:rPr lang="en-US" sz="1100" i="1" dirty="0" smtClean="0">
                <a:latin typeface="Helvetica"/>
                <a:cs typeface="Helvetica"/>
              </a:rPr>
              <a:t> </a:t>
            </a:r>
            <a:r>
              <a:rPr lang="en-US" sz="1200" i="1" dirty="0" smtClean="0">
                <a:latin typeface="Helvetica"/>
                <a:cs typeface="Helvetica"/>
              </a:rPr>
              <a:t>States of America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44464" y="579672"/>
            <a:ext cx="1012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latin typeface="Helvetica"/>
                <a:cs typeface="Helvetica"/>
              </a:rPr>
              <a:t>Jefferson et al</a:t>
            </a:r>
            <a:endParaRPr lang="en-US" sz="1100" i="1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80889" y="542707"/>
            <a:ext cx="863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Helvetica"/>
                <a:cs typeface="Helvetica"/>
              </a:rPr>
              <a:t>July 4</a:t>
            </a:r>
            <a:r>
              <a:rPr lang="en-US" sz="800" i="1" baseline="30000" dirty="0" smtClean="0">
                <a:latin typeface="Helvetica"/>
                <a:cs typeface="Helvetica"/>
              </a:rPr>
              <a:t>th</a:t>
            </a:r>
            <a:r>
              <a:rPr lang="en-US" sz="800" i="1" dirty="0" smtClean="0">
                <a:latin typeface="Helvetica"/>
                <a:cs typeface="Helvetica"/>
              </a:rPr>
              <a:t>, 1776</a:t>
            </a:r>
            <a:endParaRPr lang="en-US" sz="1000" i="1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33289" y="745831"/>
            <a:ext cx="710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Helvetica"/>
                <a:cs typeface="Helvetica"/>
              </a:rPr>
              <a:t>Final</a:t>
            </a:r>
            <a:endParaRPr lang="en-US" sz="10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4840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2290" y="0"/>
            <a:ext cx="914629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5600" y="1617195"/>
            <a:ext cx="1827930" cy="4860785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/>
          </a:p>
          <a:p>
            <a:r>
              <a:rPr lang="en-US" sz="1400" dirty="0" smtClean="0"/>
              <a:t>Sponsors</a:t>
            </a:r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Money</a:t>
            </a:r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Time</a:t>
            </a:r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Facilities</a:t>
            </a:r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Materials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9360" y="1617195"/>
            <a:ext cx="1827930" cy="4860785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Mission-Based Game in the Microcosm of the Society</a:t>
            </a:r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Digital Publishing Process</a:t>
            </a:r>
          </a:p>
          <a:p>
            <a:pPr algn="ctr"/>
            <a:endParaRPr lang="en-US" sz="1400" dirty="0" smtClean="0"/>
          </a:p>
          <a:p>
            <a:pPr algn="ctr"/>
            <a:endParaRPr lang="en-US" sz="1400" dirty="0" smtClean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Learning Activity Design Sessions</a:t>
            </a:r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Product 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763120" y="1617195"/>
            <a:ext cx="1827930" cy="4860785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Students,</a:t>
            </a:r>
            <a:endParaRPr lang="en-US" sz="1400" dirty="0"/>
          </a:p>
          <a:p>
            <a:pPr algn="ctr"/>
            <a:r>
              <a:rPr lang="en-US" sz="1400" dirty="0" smtClean="0"/>
              <a:t>Teachers, </a:t>
            </a:r>
            <a:br>
              <a:rPr lang="en-US" sz="1400" dirty="0" smtClean="0"/>
            </a:br>
            <a:r>
              <a:rPr lang="en-US" sz="1400" dirty="0" smtClean="0"/>
              <a:t>General Public</a:t>
            </a:r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Challenge Designers</a:t>
            </a:r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Mission Executors</a:t>
            </a:r>
          </a:p>
        </p:txBody>
      </p:sp>
      <p:sp>
        <p:nvSpPr>
          <p:cNvPr id="9" name="Rectangle 8"/>
          <p:cNvSpPr/>
          <p:nvPr/>
        </p:nvSpPr>
        <p:spPr>
          <a:xfrm>
            <a:off x="6906880" y="1617195"/>
            <a:ext cx="1827930" cy="4860785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Industry 4.0 </a:t>
            </a:r>
            <a:br>
              <a:rPr lang="en-US" sz="1400" dirty="0" smtClean="0"/>
            </a:br>
            <a:r>
              <a:rPr lang="en-US" sz="1400" dirty="0" smtClean="0"/>
              <a:t>Digital Literacy</a:t>
            </a:r>
          </a:p>
          <a:p>
            <a:pPr algn="ctr"/>
            <a:endParaRPr lang="en-US" sz="1400" dirty="0" smtClean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Open-Source</a:t>
            </a:r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Crowd-Learning</a:t>
            </a:r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Distributed Intelligence</a:t>
            </a:r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Discover Untapped Potentials</a:t>
            </a:r>
            <a:endParaRPr lang="en-US" sz="1400" dirty="0"/>
          </a:p>
        </p:txBody>
      </p:sp>
      <p:pic>
        <p:nvPicPr>
          <p:cNvPr id="10" name="Picture 9" descr="noun_93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52" y="3259259"/>
            <a:ext cx="512148" cy="512148"/>
          </a:xfrm>
          <a:prstGeom prst="rect">
            <a:avLst/>
          </a:prstGeom>
        </p:spPr>
      </p:pic>
      <p:pic>
        <p:nvPicPr>
          <p:cNvPr id="11" name="Picture 10" descr="noun_42812_cc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75" t="17961" r="10527" b="35320"/>
          <a:stretch/>
        </p:blipFill>
        <p:spPr>
          <a:xfrm>
            <a:off x="1433982" y="2548693"/>
            <a:ext cx="739689" cy="505861"/>
          </a:xfrm>
          <a:prstGeom prst="rect">
            <a:avLst/>
          </a:prstGeom>
        </p:spPr>
      </p:pic>
      <p:pic>
        <p:nvPicPr>
          <p:cNvPr id="12" name="Picture 11" descr="noun_1303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447"/>
          <a:stretch/>
        </p:blipFill>
        <p:spPr>
          <a:xfrm>
            <a:off x="1563417" y="3908666"/>
            <a:ext cx="480819" cy="4574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9194" y="1052778"/>
            <a:ext cx="1611704" cy="39636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732954" y="1052778"/>
            <a:ext cx="1611704" cy="39636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876714" y="1052778"/>
            <a:ext cx="1611704" cy="39636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PARTICIPATION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7020474" y="1052778"/>
            <a:ext cx="1611704" cy="39636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OUTCOMES</a:t>
            </a:r>
            <a:endParaRPr lang="en-US" dirty="0"/>
          </a:p>
        </p:txBody>
      </p:sp>
      <p:pic>
        <p:nvPicPr>
          <p:cNvPr id="20" name="Picture 19" descr="noun_30495_cc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18" b="19195"/>
          <a:stretch/>
        </p:blipFill>
        <p:spPr>
          <a:xfrm>
            <a:off x="1505114" y="5239109"/>
            <a:ext cx="597425" cy="500349"/>
          </a:xfrm>
          <a:prstGeom prst="rect">
            <a:avLst/>
          </a:prstGeom>
        </p:spPr>
      </p:pic>
      <p:pic>
        <p:nvPicPr>
          <p:cNvPr id="21" name="Picture 20" descr="noun_68255_cc.png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4" b="17700"/>
          <a:stretch/>
        </p:blipFill>
        <p:spPr>
          <a:xfrm flipH="1">
            <a:off x="1501613" y="4557359"/>
            <a:ext cx="604426" cy="546061"/>
          </a:xfrm>
          <a:prstGeom prst="rect">
            <a:avLst/>
          </a:prstGeom>
        </p:spPr>
      </p:pic>
      <p:pic>
        <p:nvPicPr>
          <p:cNvPr id="22" name="Picture 21" descr="noun_21038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231" y="5467587"/>
            <a:ext cx="394188" cy="394188"/>
          </a:xfrm>
          <a:prstGeom prst="rect">
            <a:avLst/>
          </a:prstGeom>
        </p:spPr>
      </p:pic>
      <p:pic>
        <p:nvPicPr>
          <p:cNvPr id="23" name="Picture 22" descr="noun_18218_cc.png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48" b="18635"/>
          <a:stretch/>
        </p:blipFill>
        <p:spPr>
          <a:xfrm>
            <a:off x="3314899" y="4339214"/>
            <a:ext cx="507406" cy="451180"/>
          </a:xfrm>
          <a:prstGeom prst="rect">
            <a:avLst/>
          </a:prstGeom>
        </p:spPr>
      </p:pic>
      <p:pic>
        <p:nvPicPr>
          <p:cNvPr id="24" name="Picture 23" descr="noun_14749_cc.png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71"/>
          <a:stretch/>
        </p:blipFill>
        <p:spPr>
          <a:xfrm rot="5400000">
            <a:off x="3184184" y="3174579"/>
            <a:ext cx="698282" cy="671515"/>
          </a:xfrm>
          <a:prstGeom prst="rect">
            <a:avLst/>
          </a:prstGeom>
        </p:spPr>
      </p:pic>
      <p:pic>
        <p:nvPicPr>
          <p:cNvPr id="25" name="Picture 24" descr="noun_50800_cc.png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58" b="20409"/>
          <a:stretch/>
        </p:blipFill>
        <p:spPr>
          <a:xfrm>
            <a:off x="3193212" y="1891380"/>
            <a:ext cx="680226" cy="572447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2286116" y="1096981"/>
            <a:ext cx="351107" cy="314007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95000"/>
                  <a:alpha val="40000"/>
                </a:schemeClr>
              </a:gs>
              <a:gs pos="100000">
                <a:schemeClr val="dk1">
                  <a:shade val="82000"/>
                  <a:satMod val="125000"/>
                  <a:lumMod val="74000"/>
                  <a:alpha val="40000"/>
                </a:schemeClr>
              </a:gs>
            </a:gsLst>
            <a:lin ang="540000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4429876" y="1096981"/>
            <a:ext cx="351107" cy="314007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95000"/>
                  <a:alpha val="40000"/>
                </a:schemeClr>
              </a:gs>
              <a:gs pos="100000">
                <a:schemeClr val="dk1">
                  <a:shade val="82000"/>
                  <a:satMod val="125000"/>
                  <a:lumMod val="74000"/>
                  <a:alpha val="40000"/>
                </a:schemeClr>
              </a:gs>
            </a:gsLst>
            <a:lin ang="540000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6591050" y="1096981"/>
            <a:ext cx="351107" cy="314007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95000"/>
                  <a:alpha val="40000"/>
                </a:schemeClr>
              </a:gs>
              <a:gs pos="100000">
                <a:schemeClr val="dk1">
                  <a:shade val="82000"/>
                  <a:satMod val="125000"/>
                  <a:lumMod val="74000"/>
                  <a:alpha val="40000"/>
                </a:schemeClr>
              </a:gs>
            </a:gsLst>
            <a:lin ang="540000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7524334" y="1727436"/>
            <a:ext cx="577342" cy="433069"/>
            <a:chOff x="611461" y="5198492"/>
            <a:chExt cx="1728556" cy="1296602"/>
          </a:xfrm>
        </p:grpSpPr>
        <p:pic>
          <p:nvPicPr>
            <p:cNvPr id="30" name="Picture 29" descr="noun_115_cc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73" b="24732"/>
            <a:stretch/>
          </p:blipFill>
          <p:spPr>
            <a:xfrm>
              <a:off x="611461" y="5198492"/>
              <a:ext cx="1728556" cy="1296602"/>
            </a:xfrm>
            <a:prstGeom prst="rect">
              <a:avLst/>
            </a:prstGeom>
          </p:spPr>
        </p:pic>
        <p:pic>
          <p:nvPicPr>
            <p:cNvPr id="31" name="Picture 30" descr="noun_1870_cc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4" b="19184"/>
            <a:stretch/>
          </p:blipFill>
          <p:spPr>
            <a:xfrm>
              <a:off x="1128853" y="5389821"/>
              <a:ext cx="670957" cy="593211"/>
            </a:xfrm>
            <a:prstGeom prst="rect">
              <a:avLst/>
            </a:prstGeom>
          </p:spPr>
        </p:pic>
      </p:grpSp>
      <p:pic>
        <p:nvPicPr>
          <p:cNvPr id="32" name="Picture 31" descr="noun_38250.png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42" y="2778191"/>
            <a:ext cx="469310" cy="469310"/>
          </a:xfrm>
          <a:prstGeom prst="rect">
            <a:avLst/>
          </a:prstGeom>
        </p:spPr>
      </p:pic>
      <p:pic>
        <p:nvPicPr>
          <p:cNvPr id="33" name="Picture 32" descr="noun_27466.png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67" y="3526000"/>
            <a:ext cx="546068" cy="546068"/>
          </a:xfrm>
          <a:prstGeom prst="rect">
            <a:avLst/>
          </a:prstGeom>
        </p:spPr>
      </p:pic>
      <p:pic>
        <p:nvPicPr>
          <p:cNvPr id="34" name="Picture 33" descr="noun_25479_cc.png"/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10058" r="10047" b="23606"/>
          <a:stretch/>
        </p:blipFill>
        <p:spPr>
          <a:xfrm>
            <a:off x="7591611" y="4446707"/>
            <a:ext cx="442789" cy="428731"/>
          </a:xfrm>
          <a:prstGeom prst="rect">
            <a:avLst/>
          </a:prstGeom>
        </p:spPr>
      </p:pic>
      <p:pic>
        <p:nvPicPr>
          <p:cNvPr id="35" name="Picture 34" descr="noun_62811_cc.png"/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90" t="7823" r="21966" b="23606"/>
          <a:stretch/>
        </p:blipFill>
        <p:spPr>
          <a:xfrm>
            <a:off x="7632244" y="5467587"/>
            <a:ext cx="361523" cy="514221"/>
          </a:xfrm>
          <a:prstGeom prst="rect">
            <a:avLst/>
          </a:prstGeom>
        </p:spPr>
      </p:pic>
      <p:pic>
        <p:nvPicPr>
          <p:cNvPr id="36" name="Picture 35" descr="noun_33928_cc.png"/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0090" r="11935" b="26441"/>
          <a:stretch/>
        </p:blipFill>
        <p:spPr>
          <a:xfrm>
            <a:off x="5370058" y="2255796"/>
            <a:ext cx="570263" cy="587977"/>
          </a:xfrm>
          <a:prstGeom prst="rect">
            <a:avLst/>
          </a:prstGeom>
        </p:spPr>
      </p:pic>
      <p:pic>
        <p:nvPicPr>
          <p:cNvPr id="37" name="Picture 36" descr="noun_15641_cc.png"/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996" b="31830"/>
          <a:stretch/>
        </p:blipFill>
        <p:spPr>
          <a:xfrm>
            <a:off x="5332235" y="3824258"/>
            <a:ext cx="689700" cy="419821"/>
          </a:xfrm>
          <a:prstGeom prst="rect">
            <a:avLst/>
          </a:prstGeom>
        </p:spPr>
      </p:pic>
      <p:pic>
        <p:nvPicPr>
          <p:cNvPr id="38" name="Picture 37" descr="noun_32176_cc.png"/>
          <p:cNvPicPr>
            <a:picLocks noChangeAspect="1"/>
          </p:cNvPicPr>
          <p:nvPr/>
        </p:nvPicPr>
        <p:blipFill rotWithShape="1"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346"/>
          <a:stretch/>
        </p:blipFill>
        <p:spPr>
          <a:xfrm>
            <a:off x="5430767" y="4852914"/>
            <a:ext cx="588528" cy="57438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589194" y="220617"/>
            <a:ext cx="2748348" cy="637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41" name="Picture 1" descr="LogoXLP_en-9.png"/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4" y="6468906"/>
            <a:ext cx="686156" cy="3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/>
          <p:cNvSpPr/>
          <p:nvPr/>
        </p:nvSpPr>
        <p:spPr>
          <a:xfrm>
            <a:off x="4762611" y="4529409"/>
            <a:ext cx="4381389" cy="777866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1" name="Rectangle 4"/>
          <p:cNvSpPr/>
          <p:nvPr/>
        </p:nvSpPr>
        <p:spPr>
          <a:xfrm>
            <a:off x="-2290" y="2010832"/>
            <a:ext cx="3396140" cy="777866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sp>
        <p:nvSpPr>
          <p:cNvPr id="42" name="等腰三角形 2"/>
          <p:cNvSpPr/>
          <p:nvPr/>
        </p:nvSpPr>
        <p:spPr>
          <a:xfrm rot="13854807">
            <a:off x="4623601" y="2051052"/>
            <a:ext cx="1008843" cy="2966077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ectangle 42"/>
          <p:cNvSpPr/>
          <p:nvPr/>
        </p:nvSpPr>
        <p:spPr>
          <a:xfrm>
            <a:off x="-2290" y="0"/>
            <a:ext cx="914629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44" name="Picture 5" descr="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" y="3450984"/>
            <a:ext cx="5337989" cy="3269518"/>
          </a:xfrm>
          <a:prstGeom prst="rect">
            <a:avLst/>
          </a:prstGeom>
        </p:spPr>
      </p:pic>
      <p:sp>
        <p:nvSpPr>
          <p:cNvPr id="45" name="Rectangle 35"/>
          <p:cNvSpPr/>
          <p:nvPr/>
        </p:nvSpPr>
        <p:spPr>
          <a:xfrm>
            <a:off x="4580" y="5739813"/>
            <a:ext cx="9141709" cy="642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ckwell" pitchFamily="18" charset="0"/>
            </a:endParaRPr>
          </a:p>
        </p:txBody>
      </p:sp>
      <p:grpSp>
        <p:nvGrpSpPr>
          <p:cNvPr id="46" name="Group 103"/>
          <p:cNvGrpSpPr/>
          <p:nvPr/>
        </p:nvGrpSpPr>
        <p:grpSpPr>
          <a:xfrm>
            <a:off x="166349" y="5138380"/>
            <a:ext cx="1267085" cy="1267085"/>
            <a:chOff x="1820292" y="2566185"/>
            <a:chExt cx="1818258" cy="1818258"/>
          </a:xfrm>
          <a:noFill/>
        </p:grpSpPr>
        <p:sp>
          <p:nvSpPr>
            <p:cNvPr id="47" name="Oval 104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Idea Generation and Goal Definition</a:t>
              </a:r>
            </a:p>
          </p:txBody>
        </p:sp>
        <p:sp>
          <p:nvSpPr>
            <p:cNvPr id="48" name="Oval 105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49" name="Group 100"/>
          <p:cNvGrpSpPr/>
          <p:nvPr/>
        </p:nvGrpSpPr>
        <p:grpSpPr>
          <a:xfrm>
            <a:off x="1205958" y="5138380"/>
            <a:ext cx="1267085" cy="1267085"/>
            <a:chOff x="1820292" y="2428401"/>
            <a:chExt cx="1818258" cy="1818258"/>
          </a:xfrm>
          <a:noFill/>
        </p:grpSpPr>
        <p:sp>
          <p:nvSpPr>
            <p:cNvPr id="50" name="Oval 101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Planning and </a:t>
              </a:r>
              <a:r>
                <a:rPr lang="en-US" sz="800" b="1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Management</a:t>
              </a:r>
              <a:endParaRPr lang="en-US" sz="8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51" name="Oval 102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2" name="Group 106"/>
          <p:cNvGrpSpPr/>
          <p:nvPr/>
        </p:nvGrpSpPr>
        <p:grpSpPr>
          <a:xfrm>
            <a:off x="2199779" y="5138380"/>
            <a:ext cx="1267085" cy="1267085"/>
            <a:chOff x="1820292" y="2566185"/>
            <a:chExt cx="1818258" cy="1818258"/>
          </a:xfrm>
          <a:noFill/>
        </p:grpSpPr>
        <p:sp>
          <p:nvSpPr>
            <p:cNvPr id="53" name="Oval 107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Distributed Content Management</a:t>
              </a:r>
            </a:p>
          </p:txBody>
        </p:sp>
        <p:sp>
          <p:nvSpPr>
            <p:cNvPr id="54" name="Oval 108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5" name="Group 109"/>
          <p:cNvGrpSpPr/>
          <p:nvPr/>
        </p:nvGrpSpPr>
        <p:grpSpPr>
          <a:xfrm>
            <a:off x="3239388" y="5169741"/>
            <a:ext cx="1267085" cy="1267085"/>
            <a:chOff x="1820292" y="2428401"/>
            <a:chExt cx="1818258" cy="1818258"/>
          </a:xfrm>
          <a:noFill/>
        </p:grpSpPr>
        <p:sp>
          <p:nvSpPr>
            <p:cNvPr id="56" name="Oval 110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Product Development</a:t>
              </a:r>
            </a:p>
          </p:txBody>
        </p:sp>
        <p:sp>
          <p:nvSpPr>
            <p:cNvPr id="57" name="Oval 111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58" name="Group 112"/>
          <p:cNvGrpSpPr/>
          <p:nvPr/>
        </p:nvGrpSpPr>
        <p:grpSpPr>
          <a:xfrm>
            <a:off x="4566261" y="5179861"/>
            <a:ext cx="1267085" cy="1267085"/>
            <a:chOff x="1820292" y="2428401"/>
            <a:chExt cx="1818258" cy="1818258"/>
          </a:xfrm>
        </p:grpSpPr>
        <p:sp>
          <p:nvSpPr>
            <p:cNvPr id="59" name="Oval 113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Digital Publishing</a:t>
              </a:r>
              <a:endParaRPr lang="en-US" sz="11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60" name="Oval 114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61" name="组合 6"/>
          <p:cNvGrpSpPr/>
          <p:nvPr/>
        </p:nvGrpSpPr>
        <p:grpSpPr>
          <a:xfrm>
            <a:off x="3479037" y="659057"/>
            <a:ext cx="5386582" cy="3582821"/>
            <a:chOff x="95075" y="1107756"/>
            <a:chExt cx="8271721" cy="5501837"/>
          </a:xfrm>
        </p:grpSpPr>
        <p:pic>
          <p:nvPicPr>
            <p:cNvPr id="62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942" y="1107756"/>
              <a:ext cx="7475854" cy="5501837"/>
            </a:xfrm>
            <a:prstGeom prst="rect">
              <a:avLst/>
            </a:prstGeom>
          </p:spPr>
        </p:pic>
        <p:pic>
          <p:nvPicPr>
            <p:cNvPr id="63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022" y="3191933"/>
              <a:ext cx="749920" cy="499533"/>
            </a:xfrm>
            <a:prstGeom prst="rect">
              <a:avLst/>
            </a:prstGeom>
          </p:spPr>
        </p:pic>
        <p:pic>
          <p:nvPicPr>
            <p:cNvPr id="6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75" y="3947438"/>
              <a:ext cx="795867" cy="426672"/>
            </a:xfrm>
            <a:prstGeom prst="rect">
              <a:avLst/>
            </a:prstGeom>
          </p:spPr>
        </p:pic>
      </p:grpSp>
      <p:pic>
        <p:nvPicPr>
          <p:cNvPr id="68" name="Picture 1" descr="LogoXLP_en-9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4" y="6252443"/>
            <a:ext cx="686156" cy="383610"/>
          </a:xfrm>
          <a:prstGeom prst="rect">
            <a:avLst/>
          </a:prstGeom>
        </p:spPr>
      </p:pic>
      <p:sp>
        <p:nvSpPr>
          <p:cNvPr id="69" name="Content Placeholder 2"/>
          <p:cNvSpPr txBox="1">
            <a:spLocks/>
          </p:cNvSpPr>
          <p:nvPr/>
        </p:nvSpPr>
        <p:spPr>
          <a:xfrm>
            <a:off x="491040" y="340203"/>
            <a:ext cx="4379184" cy="637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Microcosm of Society</a:t>
            </a:r>
          </a:p>
        </p:txBody>
      </p:sp>
      <p:sp>
        <p:nvSpPr>
          <p:cNvPr id="2" name="Rectangle 1"/>
          <p:cNvSpPr/>
          <p:nvPr/>
        </p:nvSpPr>
        <p:spPr>
          <a:xfrm>
            <a:off x="5079829" y="4604116"/>
            <a:ext cx="3785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..with Guided Just-In-Time Teaching </a:t>
            </a:r>
            <a:r>
              <a:rPr lang="en-US" dirty="0">
                <a:solidFill>
                  <a:srgbClr val="FFFFFF"/>
                </a:solidFill>
              </a:rPr>
              <a:t>for </a:t>
            </a:r>
            <a:r>
              <a:rPr lang="en-US" dirty="0" smtClean="0">
                <a:solidFill>
                  <a:srgbClr val="FFFFFF"/>
                </a:solidFill>
              </a:rPr>
              <a:t>Every Stage </a:t>
            </a:r>
            <a:r>
              <a:rPr lang="en-US" dirty="0">
                <a:solidFill>
                  <a:srgbClr val="FFFFFF"/>
                </a:solidFill>
              </a:rPr>
              <a:t>of </a:t>
            </a:r>
            <a:r>
              <a:rPr lang="en-US" dirty="0" smtClean="0">
                <a:solidFill>
                  <a:srgbClr val="FFFFFF"/>
                </a:solidFill>
              </a:rPr>
              <a:t>Activity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66349" y="2225330"/>
            <a:ext cx="3137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Using the Four Forces Model..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Self Introduction</a:t>
            </a:r>
            <a:r>
              <a:rPr lang="en-US" dirty="0" smtClean="0"/>
              <a:t>:</a:t>
            </a:r>
            <a:r>
              <a:rPr lang="en-US" dirty="0"/>
              <a:t>4</a:t>
            </a:r>
            <a:r>
              <a:rPr lang="en-US" dirty="0" smtClean="0"/>
              <a:t>0~60 </a:t>
            </a:r>
            <a:r>
              <a:rPr lang="en-US" dirty="0" smtClean="0"/>
              <a:t>min</a:t>
            </a:r>
          </a:p>
          <a:p>
            <a:r>
              <a:rPr lang="en-US" dirty="0" smtClean="0"/>
              <a:t>Group-based Learning</a:t>
            </a:r>
          </a:p>
          <a:p>
            <a:pPr lvl="1"/>
            <a:r>
              <a:rPr lang="en-US" dirty="0" smtClean="0"/>
              <a:t>Collaboration Tool: </a:t>
            </a:r>
            <a:r>
              <a:rPr lang="en-US" dirty="0" err="1" smtClean="0"/>
              <a:t>GitLab</a:t>
            </a:r>
            <a:endParaRPr lang="en-US" dirty="0" smtClean="0"/>
          </a:p>
          <a:p>
            <a:r>
              <a:rPr lang="en-US" dirty="0" smtClean="0"/>
              <a:t>Course </a:t>
            </a:r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Learning Objectives: Context, Motivation, Execution, Correction</a:t>
            </a:r>
            <a:endParaRPr lang="en-US" dirty="0" smtClean="0"/>
          </a:p>
          <a:p>
            <a:pPr lvl="1"/>
            <a:r>
              <a:rPr lang="en-US" dirty="0" smtClean="0"/>
              <a:t>Book and Video Reviews: see references</a:t>
            </a:r>
          </a:p>
          <a:p>
            <a:pPr lvl="1"/>
            <a:r>
              <a:rPr lang="en-US" dirty="0" smtClean="0"/>
              <a:t>Course Projects: team-based</a:t>
            </a:r>
          </a:p>
          <a:p>
            <a:pPr lvl="2"/>
            <a:r>
              <a:rPr lang="en-US" dirty="0" smtClean="0"/>
              <a:t>Team Product: An electronic strategy document</a:t>
            </a:r>
          </a:p>
          <a:p>
            <a:pPr lvl="2"/>
            <a:r>
              <a:rPr lang="en-US" dirty="0" smtClean="0"/>
              <a:t>Personal Product: A Personal “Biz Strategy”</a:t>
            </a:r>
          </a:p>
          <a:p>
            <a:pPr lvl="1"/>
            <a:r>
              <a:rPr lang="en-US" altLang="zh-CN" dirty="0" smtClean="0"/>
              <a:t>Social Activities: Company tours/</a:t>
            </a:r>
            <a:r>
              <a:rPr lang="en-US" altLang="zh-CN" dirty="0" err="1" smtClean="0"/>
              <a:t>Hackerspace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175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64"/>
          <p:cNvSpPr/>
          <p:nvPr/>
        </p:nvSpPr>
        <p:spPr>
          <a:xfrm flipH="1">
            <a:off x="140090" y="3276517"/>
            <a:ext cx="1830958" cy="1830958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63"/>
          <p:cNvSpPr/>
          <p:nvPr/>
        </p:nvSpPr>
        <p:spPr>
          <a:xfrm flipH="1">
            <a:off x="1857659" y="2508676"/>
            <a:ext cx="1830958" cy="1830958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62"/>
          <p:cNvSpPr/>
          <p:nvPr/>
        </p:nvSpPr>
        <p:spPr>
          <a:xfrm flipH="1">
            <a:off x="3617988" y="1770112"/>
            <a:ext cx="1830958" cy="1830958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1"/>
          <p:cNvSpPr/>
          <p:nvPr/>
        </p:nvSpPr>
        <p:spPr>
          <a:xfrm flipH="1">
            <a:off x="5394361" y="1009795"/>
            <a:ext cx="1830958" cy="1830958"/>
          </a:xfrm>
          <a:prstGeom prst="ellipse">
            <a:avLst/>
          </a:prstGeom>
          <a:solidFill>
            <a:srgbClr val="1A1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305769" y="2190478"/>
            <a:ext cx="1645018" cy="1134784"/>
            <a:chOff x="405684" y="1039927"/>
            <a:chExt cx="1645018" cy="929388"/>
          </a:xfrm>
          <a:solidFill>
            <a:srgbClr val="00B050"/>
          </a:solidFill>
        </p:grpSpPr>
        <p:sp>
          <p:nvSpPr>
            <p:cNvPr id="37" name="Round Diagonal Corner Rectangle 36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Demo Product</a:t>
              </a:r>
              <a:endParaRPr lang="en-US" sz="11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38" name="Round Diagonal Corner Rectangle 37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Web Platforms</a:t>
              </a:r>
              <a:endParaRPr lang="en-US" sz="11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40" name="Round Diagonal Corner Rectangle 39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Media Events</a:t>
              </a:r>
              <a:endParaRPr lang="en-US" sz="11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480981" y="2912808"/>
            <a:ext cx="1645018" cy="2551930"/>
            <a:chOff x="405684" y="1039927"/>
            <a:chExt cx="1645018" cy="2090030"/>
          </a:xfrm>
          <a:noFill/>
        </p:grpSpPr>
        <p:sp>
          <p:nvSpPr>
            <p:cNvPr id="66" name="Round Diagonal Corner Rectangle 65"/>
            <p:cNvSpPr/>
            <p:nvPr/>
          </p:nvSpPr>
          <p:spPr>
            <a:xfrm>
              <a:off x="405685" y="1039927"/>
              <a:ext cx="1645017" cy="859231"/>
            </a:xfrm>
            <a:prstGeom prst="round2DiagRect">
              <a:avLst>
                <a:gd name="adj1" fmla="val 19783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Modeling Tools</a:t>
              </a:r>
            </a:p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</a:t>
              </a:r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Programming Languages, AutoCAD, PhotoShop</a:t>
              </a:r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, InDesign)</a:t>
              </a:r>
            </a:p>
          </p:txBody>
        </p:sp>
        <p:sp>
          <p:nvSpPr>
            <p:cNvPr id="67" name="Round Diagonal Corner Rectangle 66"/>
            <p:cNvSpPr/>
            <p:nvPr/>
          </p:nvSpPr>
          <p:spPr>
            <a:xfrm>
              <a:off x="405684" y="1899158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Prototyping </a:t>
              </a:r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Tools</a:t>
              </a:r>
            </a:p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(Lego, Makeblock)</a:t>
              </a:r>
            </a:p>
          </p:txBody>
        </p:sp>
        <p:sp>
          <p:nvSpPr>
            <p:cNvPr id="71" name="Round Diagonal Corner Rectangle 70"/>
            <p:cNvSpPr/>
            <p:nvPr/>
          </p:nvSpPr>
          <p:spPr>
            <a:xfrm>
              <a:off x="405684" y="2820161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Integration Tools</a:t>
              </a:r>
            </a:p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(Gitbook)</a:t>
              </a:r>
            </a:p>
          </p:txBody>
        </p:sp>
        <p:sp>
          <p:nvSpPr>
            <p:cNvPr id="72" name="Round Diagonal Corner Rectangle 71"/>
            <p:cNvSpPr/>
            <p:nvPr/>
          </p:nvSpPr>
          <p:spPr>
            <a:xfrm>
              <a:off x="405684" y="220055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Computation Resources</a:t>
              </a:r>
            </a:p>
          </p:txBody>
        </p:sp>
        <p:sp>
          <p:nvSpPr>
            <p:cNvPr id="73" name="Round Diagonal Corner Rectangle 72"/>
            <p:cNvSpPr/>
            <p:nvPr/>
          </p:nvSpPr>
          <p:spPr>
            <a:xfrm>
              <a:off x="405684" y="2510354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Testing Instruments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713378" y="3686756"/>
            <a:ext cx="1645018" cy="1022560"/>
            <a:chOff x="405684" y="1039927"/>
            <a:chExt cx="1645018" cy="860815"/>
          </a:xfrm>
          <a:noFill/>
        </p:grpSpPr>
        <p:sp>
          <p:nvSpPr>
            <p:cNvPr id="75" name="Round Diagonal Corner Rectangle 74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Content Distribution </a:t>
              </a:r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Protocol (Git</a:t>
              </a:r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)</a:t>
              </a:r>
            </a:p>
          </p:txBody>
        </p:sp>
        <p:sp>
          <p:nvSpPr>
            <p:cNvPr id="76" name="Round Diagonal Corner Rectangle 75"/>
            <p:cNvSpPr/>
            <p:nvPr/>
          </p:nvSpPr>
          <p:spPr>
            <a:xfrm>
              <a:off x="405684" y="1349723"/>
              <a:ext cx="1645017" cy="551019"/>
            </a:xfrm>
            <a:prstGeom prst="round2DiagRect">
              <a:avLst>
                <a:gd name="adj1" fmla="val 23224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Data Collection </a:t>
              </a:r>
            </a:p>
            <a:p>
              <a:pPr algn="ctr"/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Devices (Cameras</a:t>
              </a:r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, Microphones,</a:t>
              </a:r>
            </a:p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 Input Devices)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949990" y="4432962"/>
            <a:ext cx="1645018" cy="736012"/>
            <a:chOff x="405684" y="1039927"/>
            <a:chExt cx="1645018" cy="619592"/>
          </a:xfrm>
          <a:noFill/>
        </p:grpSpPr>
        <p:sp>
          <p:nvSpPr>
            <p:cNvPr id="78" name="Round Diagonal Corner Rectangle 77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Story Boarding</a:t>
              </a:r>
            </a:p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(PowerPoint)</a:t>
              </a:r>
            </a:p>
          </p:txBody>
        </p:sp>
        <p:sp>
          <p:nvSpPr>
            <p:cNvPr id="79" name="Round Diagonal Corner Rectangle 78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Time Tables</a:t>
              </a:r>
            </a:p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 (SmartSheet)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5177" y="5179558"/>
            <a:ext cx="1645018" cy="1134784"/>
            <a:chOff x="405684" y="1039927"/>
            <a:chExt cx="1645018" cy="929388"/>
          </a:xfrm>
          <a:noFill/>
        </p:grpSpPr>
        <p:sp>
          <p:nvSpPr>
            <p:cNvPr id="81" name="Round Diagonal Corner Rectangle 80"/>
            <p:cNvSpPr/>
            <p:nvPr/>
          </p:nvSpPr>
          <p:spPr>
            <a:xfrm>
              <a:off x="405685" y="1039927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635 Method</a:t>
              </a:r>
              <a:endParaRPr lang="en-US" sz="11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82" name="Round Diagonal Corner Rectangle 81"/>
            <p:cNvSpPr/>
            <p:nvPr/>
          </p:nvSpPr>
          <p:spPr>
            <a:xfrm>
              <a:off x="405684" y="1349723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Mission Statement</a:t>
              </a:r>
              <a:endParaRPr lang="en-US" sz="11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83" name="Round Diagonal Corner Rectangle 82"/>
            <p:cNvSpPr/>
            <p:nvPr/>
          </p:nvSpPr>
          <p:spPr>
            <a:xfrm>
              <a:off x="405684" y="1659519"/>
              <a:ext cx="1645017" cy="30979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Multi-Level Design </a:t>
              </a:r>
              <a:r>
                <a:rPr lang="en-US" sz="1100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Contracts (XMind)</a:t>
              </a:r>
              <a:endParaRPr lang="en-US" sz="11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sp>
        <p:nvSpPr>
          <p:cNvPr id="84" name="Freeform 83"/>
          <p:cNvSpPr/>
          <p:nvPr/>
        </p:nvSpPr>
        <p:spPr>
          <a:xfrm>
            <a:off x="351764" y="4850829"/>
            <a:ext cx="223030" cy="1602029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3171825">
                <a:moveTo>
                  <a:pt x="0" y="3171825"/>
                </a:moveTo>
                <a:lnTo>
                  <a:pt x="0" y="990600"/>
                </a:lnTo>
                <a:lnTo>
                  <a:pt x="1076325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52425" y="5945449"/>
            <a:ext cx="8598362" cy="577980"/>
            <a:chOff x="352425" y="5945449"/>
            <a:chExt cx="8598362" cy="577980"/>
          </a:xfrm>
        </p:grpSpPr>
        <p:sp>
          <p:nvSpPr>
            <p:cNvPr id="86" name="Rectangle 85"/>
            <p:cNvSpPr/>
            <p:nvPr/>
          </p:nvSpPr>
          <p:spPr>
            <a:xfrm>
              <a:off x="352425" y="6459209"/>
              <a:ext cx="8598360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032908" y="6330769"/>
              <a:ext cx="6917877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82858" y="6202329"/>
              <a:ext cx="5167927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544034" y="6073889"/>
              <a:ext cx="3406753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353300" y="5945449"/>
              <a:ext cx="1597487" cy="642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sp>
        <p:nvSpPr>
          <p:cNvPr id="91" name="Freeform 90"/>
          <p:cNvSpPr/>
          <p:nvPr/>
        </p:nvSpPr>
        <p:spPr>
          <a:xfrm>
            <a:off x="2032908" y="4105987"/>
            <a:ext cx="280696" cy="2224782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0 w 1076325"/>
              <a:gd name="connsiteY1" fmla="*/ 755221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0 w 1076325"/>
              <a:gd name="connsiteY1" fmla="*/ 610372 h 3171825"/>
              <a:gd name="connsiteX2" fmla="*/ 1076325 w 1076325"/>
              <a:gd name="connsiteY2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3171825">
                <a:moveTo>
                  <a:pt x="0" y="3171825"/>
                </a:moveTo>
                <a:lnTo>
                  <a:pt x="0" y="610372"/>
                </a:lnTo>
                <a:lnTo>
                  <a:pt x="1076325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1871346" y="2526063"/>
            <a:ext cx="1818258" cy="1818258"/>
            <a:chOff x="1820292" y="2428401"/>
            <a:chExt cx="1818258" cy="1818258"/>
          </a:xfrm>
          <a:noFill/>
        </p:grpSpPr>
        <p:sp>
          <p:nvSpPr>
            <p:cNvPr id="93" name="Oval 92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Planning and </a:t>
              </a:r>
              <a:r>
                <a:rPr lang="en-US" sz="1200" b="1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Management</a:t>
              </a:r>
              <a:endParaRPr lang="en-US" sz="12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sp>
        <p:nvSpPr>
          <p:cNvPr id="95" name="Freeform 94"/>
          <p:cNvSpPr/>
          <p:nvPr/>
        </p:nvSpPr>
        <p:spPr>
          <a:xfrm>
            <a:off x="3782859" y="3395165"/>
            <a:ext cx="282930" cy="2826514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72652 w 1076325"/>
              <a:gd name="connsiteY0" fmla="*/ 4854384 h 4854384"/>
              <a:gd name="connsiteX1" fmla="*/ 0 w 1076325"/>
              <a:gd name="connsiteY1" fmla="*/ 990600 h 4854384"/>
              <a:gd name="connsiteX2" fmla="*/ 1076325 w 1076325"/>
              <a:gd name="connsiteY2" fmla="*/ 0 h 4854384"/>
              <a:gd name="connsiteX0" fmla="*/ 37597 w 1041270"/>
              <a:gd name="connsiteY0" fmla="*/ 4854384 h 4854384"/>
              <a:gd name="connsiteX1" fmla="*/ 0 w 1041270"/>
              <a:gd name="connsiteY1" fmla="*/ 782942 h 4854384"/>
              <a:gd name="connsiteX2" fmla="*/ 1041270 w 1041270"/>
              <a:gd name="connsiteY2" fmla="*/ 0 h 485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270" h="4854384">
                <a:moveTo>
                  <a:pt x="37597" y="4854384"/>
                </a:moveTo>
                <a:lnTo>
                  <a:pt x="0" y="782942"/>
                </a:lnTo>
                <a:lnTo>
                  <a:pt x="1041270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sp>
        <p:nvSpPr>
          <p:cNvPr id="96" name="Freeform 95"/>
          <p:cNvSpPr/>
          <p:nvPr/>
        </p:nvSpPr>
        <p:spPr>
          <a:xfrm>
            <a:off x="5544035" y="2623218"/>
            <a:ext cx="323484" cy="3482782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0 w 1076325"/>
              <a:gd name="connsiteY1" fmla="*/ 585521 h 3171825"/>
              <a:gd name="connsiteX2" fmla="*/ 1076325 w 1076325"/>
              <a:gd name="connsiteY2" fmla="*/ 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3171825">
                <a:moveTo>
                  <a:pt x="0" y="3171825"/>
                </a:moveTo>
                <a:lnTo>
                  <a:pt x="0" y="585521"/>
                </a:lnTo>
                <a:lnTo>
                  <a:pt x="1076325" y="0"/>
                </a:lnTo>
              </a:path>
            </a:pathLst>
          </a:custGeom>
          <a:noFill/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7345680" y="1625599"/>
            <a:ext cx="538999" cy="4384070"/>
          </a:xfrm>
          <a:custGeom>
            <a:avLst/>
            <a:gdLst>
              <a:gd name="connsiteX0" fmla="*/ 0 w 1076325"/>
              <a:gd name="connsiteY0" fmla="*/ 3171825 h 3171825"/>
              <a:gd name="connsiteX1" fmla="*/ 0 w 1076325"/>
              <a:gd name="connsiteY1" fmla="*/ 990600 h 3171825"/>
              <a:gd name="connsiteX2" fmla="*/ 1076325 w 1076325"/>
              <a:gd name="connsiteY2" fmla="*/ 0 h 3171825"/>
              <a:gd name="connsiteX0" fmla="*/ 0 w 1076325"/>
              <a:gd name="connsiteY0" fmla="*/ 3171825 h 3171825"/>
              <a:gd name="connsiteX1" fmla="*/ 23795 w 1076325"/>
              <a:gd name="connsiteY1" fmla="*/ 438118 h 3171825"/>
              <a:gd name="connsiteX2" fmla="*/ 1076325 w 1076325"/>
              <a:gd name="connsiteY2" fmla="*/ 0 h 3171825"/>
              <a:gd name="connsiteX0" fmla="*/ 0 w 790801"/>
              <a:gd name="connsiteY0" fmla="*/ 3337570 h 3337570"/>
              <a:gd name="connsiteX1" fmla="*/ 23795 w 790801"/>
              <a:gd name="connsiteY1" fmla="*/ 603863 h 3337570"/>
              <a:gd name="connsiteX2" fmla="*/ 790801 w 790801"/>
              <a:gd name="connsiteY2" fmla="*/ 0 h 333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0801" h="3337570">
                <a:moveTo>
                  <a:pt x="0" y="3337570"/>
                </a:moveTo>
                <a:lnTo>
                  <a:pt x="23795" y="603863"/>
                </a:lnTo>
                <a:lnTo>
                  <a:pt x="790801" y="0"/>
                </a:lnTo>
              </a:path>
            </a:pathLst>
          </a:custGeom>
          <a:noFill/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52790" y="3298010"/>
            <a:ext cx="1818258" cy="1818258"/>
            <a:chOff x="1820292" y="2566185"/>
            <a:chExt cx="1818258" cy="1818258"/>
          </a:xfrm>
          <a:noFill/>
        </p:grpSpPr>
        <p:sp>
          <p:nvSpPr>
            <p:cNvPr id="99" name="Oval 98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Idea Generation and Goal Definition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3633108" y="1780010"/>
            <a:ext cx="1818258" cy="1818258"/>
            <a:chOff x="1820292" y="2566185"/>
            <a:chExt cx="1818258" cy="1818258"/>
          </a:xfrm>
          <a:noFill/>
        </p:grpSpPr>
        <p:sp>
          <p:nvSpPr>
            <p:cNvPr id="102" name="Oval 101"/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Distributed Content Management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400711" y="1010279"/>
            <a:ext cx="1818258" cy="1818258"/>
            <a:chOff x="1820292" y="2428401"/>
            <a:chExt cx="1818258" cy="1818258"/>
          </a:xfrm>
          <a:noFill/>
        </p:grpSpPr>
        <p:sp>
          <p:nvSpPr>
            <p:cNvPr id="105" name="Oval 104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Product Development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7156072" y="277135"/>
            <a:ext cx="1818258" cy="1818258"/>
            <a:chOff x="1820292" y="2428401"/>
            <a:chExt cx="1818258" cy="1818258"/>
          </a:xfrm>
        </p:grpSpPr>
        <p:sp>
          <p:nvSpPr>
            <p:cNvPr id="108" name="Oval 107"/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Digital Publishing</a:t>
              </a:r>
              <a:endParaRPr lang="en-US" sz="1200" b="1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entury Gothic" panose="020B0502020202020204" pitchFamily="34" charset="0"/>
                <a:ea typeface="Adobe 繁黑體 Std B"/>
                <a:cs typeface="Adobe 繁黑體 Std B"/>
              </a:endParaRPr>
            </a:p>
          </p:txBody>
        </p:sp>
      </p:grpSp>
      <p:pic>
        <p:nvPicPr>
          <p:cNvPr id="111" name="Picture 1" descr="LogoXLP_en-9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4" y="6277101"/>
            <a:ext cx="686156" cy="383610"/>
          </a:xfrm>
          <a:prstGeom prst="rect">
            <a:avLst/>
          </a:prstGeom>
        </p:spPr>
      </p:pic>
      <p:sp>
        <p:nvSpPr>
          <p:cNvPr id="113" name="Content Placeholder 2"/>
          <p:cNvSpPr txBox="1">
            <a:spLocks/>
          </p:cNvSpPr>
          <p:nvPr/>
        </p:nvSpPr>
        <p:spPr>
          <a:xfrm>
            <a:off x="491039" y="340203"/>
            <a:ext cx="5266921" cy="1285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Using Networked Collaboration as a Publishing Process</a:t>
            </a:r>
          </a:p>
        </p:txBody>
      </p:sp>
    </p:spTree>
    <p:extLst>
      <p:ext uri="{BB962C8B-B14F-4D97-AF65-F5344CB8AC3E}">
        <p14:creationId xmlns:p14="http://schemas.microsoft.com/office/powerpoint/2010/main" val="33214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sp>
        <p:nvSpPr>
          <p:cNvPr id="113" name="Content Placeholder 2"/>
          <p:cNvSpPr txBox="1">
            <a:spLocks/>
          </p:cNvSpPr>
          <p:nvPr/>
        </p:nvSpPr>
        <p:spPr>
          <a:xfrm>
            <a:off x="491039" y="340203"/>
            <a:ext cx="5266921" cy="1285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Using Distributed Technology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713" y="1243400"/>
            <a:ext cx="2527585" cy="1348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146" y="3084041"/>
            <a:ext cx="1189581" cy="496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416" y="1408782"/>
            <a:ext cx="5429517" cy="4726775"/>
          </a:xfrm>
          <a:prstGeom prst="rect">
            <a:avLst/>
          </a:prstGeom>
        </p:spPr>
      </p:pic>
      <p:pic>
        <p:nvPicPr>
          <p:cNvPr id="9" name="Picture 8" descr="BC_Logotype_Reverse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7" y="2399328"/>
            <a:ext cx="1837122" cy="384235"/>
          </a:xfrm>
          <a:prstGeom prst="rect">
            <a:avLst/>
          </a:prstGeom>
        </p:spPr>
      </p:pic>
      <p:sp>
        <p:nvSpPr>
          <p:cNvPr id="63" name="Content Placeholder 2"/>
          <p:cNvSpPr>
            <a:spLocks noGrp="1"/>
          </p:cNvSpPr>
          <p:nvPr/>
        </p:nvSpPr>
        <p:spPr>
          <a:xfrm>
            <a:off x="986391" y="3982264"/>
            <a:ext cx="3156399" cy="22642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40000"/>
              </a:lnSpc>
              <a:buNone/>
            </a:pPr>
            <a:r>
              <a:rPr lang="en-US" kern="1200" dirty="0" smtClean="0">
                <a:solidFill>
                  <a:srgbClr val="FFFFFF"/>
                </a:solidFill>
              </a:rPr>
              <a:t>Distributed</a:t>
            </a:r>
          </a:p>
          <a:p>
            <a:pPr marL="45720" indent="0">
              <a:lnSpc>
                <a:spcPct val="140000"/>
              </a:lnSpc>
              <a:buNone/>
            </a:pPr>
            <a:r>
              <a:rPr lang="en-US" kern="1200" dirty="0" smtClean="0">
                <a:solidFill>
                  <a:srgbClr val="FFFFFF"/>
                </a:solidFill>
              </a:rPr>
              <a:t>Secure </a:t>
            </a:r>
            <a:endParaRPr lang="en-US" dirty="0">
              <a:solidFill>
                <a:srgbClr val="FFFFFF"/>
              </a:solidFill>
            </a:endParaRPr>
          </a:p>
          <a:p>
            <a:pPr marL="45720" indent="0">
              <a:lnSpc>
                <a:spcPct val="140000"/>
              </a:lnSpc>
              <a:buNone/>
            </a:pPr>
            <a:r>
              <a:rPr lang="en-US" kern="1200" dirty="0" smtClean="0">
                <a:solidFill>
                  <a:srgbClr val="FFFFFF"/>
                </a:solidFill>
              </a:rPr>
              <a:t>Flexible </a:t>
            </a:r>
          </a:p>
          <a:p>
            <a:pPr marL="45720" indent="0">
              <a:lnSpc>
                <a:spcPct val="140000"/>
              </a:lnSpc>
              <a:buNone/>
            </a:pPr>
            <a:r>
              <a:rPr lang="en-US" kern="1200" dirty="0" smtClean="0">
                <a:solidFill>
                  <a:srgbClr val="FFFFFF"/>
                </a:solidFill>
              </a:rPr>
              <a:t>Public Witnessing</a:t>
            </a:r>
            <a:endParaRPr lang="en-US" kern="1200" dirty="0">
              <a:solidFill>
                <a:srgbClr val="FFFFFF"/>
              </a:solidFill>
            </a:endParaRPr>
          </a:p>
          <a:p>
            <a:pPr marL="45720" indent="0">
              <a:lnSpc>
                <a:spcPct val="140000"/>
              </a:lnSpc>
              <a:buNone/>
            </a:pPr>
            <a:endParaRPr lang="en-US" kern="1200" dirty="0">
              <a:solidFill>
                <a:srgbClr val="FFFFFF"/>
              </a:solidFill>
            </a:endParaRPr>
          </a:p>
        </p:txBody>
      </p:sp>
      <p:pic>
        <p:nvPicPr>
          <p:cNvPr id="10" name="Picture 9" descr="noun_103766_cc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44" t="7909" r="18827" b="22876"/>
          <a:stretch/>
        </p:blipFill>
        <p:spPr>
          <a:xfrm>
            <a:off x="681367" y="5198643"/>
            <a:ext cx="286698" cy="343839"/>
          </a:xfrm>
          <a:prstGeom prst="rect">
            <a:avLst/>
          </a:prstGeom>
        </p:spPr>
      </p:pic>
      <p:pic>
        <p:nvPicPr>
          <p:cNvPr id="11" name="Picture 10" descr="noun_19512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7" y="4676996"/>
            <a:ext cx="324858" cy="324858"/>
          </a:xfrm>
          <a:prstGeom prst="rect">
            <a:avLst/>
          </a:prstGeom>
        </p:spPr>
      </p:pic>
      <p:pic>
        <p:nvPicPr>
          <p:cNvPr id="12" name="Picture 11" descr="noun_5499_cc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438" r="7263" b="19460"/>
          <a:stretch/>
        </p:blipFill>
        <p:spPr>
          <a:xfrm>
            <a:off x="645229" y="4094004"/>
            <a:ext cx="358975" cy="377183"/>
          </a:xfrm>
          <a:prstGeom prst="rect">
            <a:avLst/>
          </a:prstGeom>
        </p:spPr>
      </p:pic>
      <p:pic>
        <p:nvPicPr>
          <p:cNvPr id="68" name="Picture 1" descr="LogoXLP_en-9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4" y="6277101"/>
            <a:ext cx="686156" cy="383610"/>
          </a:xfrm>
          <a:prstGeom prst="rect">
            <a:avLst/>
          </a:prstGeom>
        </p:spPr>
      </p:pic>
      <p:pic>
        <p:nvPicPr>
          <p:cNvPr id="13" name="Picture 12" descr="noun_6335_cc.png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23704" r="11457" b="37438"/>
          <a:stretch/>
        </p:blipFill>
        <p:spPr>
          <a:xfrm>
            <a:off x="654725" y="5819418"/>
            <a:ext cx="339983" cy="20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3760342"/>
            <a:ext cx="4574312" cy="309765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4312" y="0"/>
            <a:ext cx="4569688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angrammap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078"/>
            <a:ext cx="4574312" cy="2923354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4764816" y="500480"/>
            <a:ext cx="4379184" cy="637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International Presence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64417" y="3501432"/>
            <a:ext cx="38882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Through </a:t>
            </a:r>
            <a:r>
              <a:rPr lang="en-US" sz="2400" dirty="0" err="1" smtClean="0">
                <a:solidFill>
                  <a:srgbClr val="FFFFFF"/>
                </a:solidFill>
              </a:rPr>
              <a:t>iPodia</a:t>
            </a:r>
            <a:r>
              <a:rPr lang="en-US" sz="2400" dirty="0" smtClean="0">
                <a:solidFill>
                  <a:srgbClr val="FFFFFF"/>
                </a:solidFill>
              </a:rPr>
              <a:t> Alliance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XLP operates in multiple sites internationally crossing the disciplinary</a:t>
            </a:r>
            <a:r>
              <a:rPr lang="en-US" sz="2400" dirty="0">
                <a:solidFill>
                  <a:srgbClr val="FFFFFF"/>
                </a:solidFill>
              </a:rPr>
              <a:t>, institutional, physical and cultural boundaries</a:t>
            </a:r>
            <a:r>
              <a:rPr lang="en-US" sz="2400" dirty="0" smtClean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l="21273" t="17110" r="22354" b="16005"/>
          <a:stretch/>
        </p:blipFill>
        <p:spPr>
          <a:xfrm>
            <a:off x="300153" y="4895054"/>
            <a:ext cx="747075" cy="764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13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525" y="4796724"/>
            <a:ext cx="624338" cy="961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900" y="4069656"/>
            <a:ext cx="926285" cy="4487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195" y="5898963"/>
            <a:ext cx="1236218" cy="5587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/>
          <a:srcRect l="21391" t="19455" r="22139" b="34502"/>
          <a:stretch/>
        </p:blipFill>
        <p:spPr>
          <a:xfrm>
            <a:off x="1490365" y="5866034"/>
            <a:ext cx="1313203" cy="6245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2520" y="5809756"/>
            <a:ext cx="1691792" cy="7371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2160" y="4862707"/>
            <a:ext cx="941321" cy="82951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6398" y="4078261"/>
            <a:ext cx="1323699" cy="4315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3778" y="4936117"/>
            <a:ext cx="682694" cy="68269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6768" y="4798865"/>
            <a:ext cx="877544" cy="95719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7"/>
          <a:srcRect l="12550" t="27230" r="6556" b="26804"/>
          <a:stretch/>
        </p:blipFill>
        <p:spPr>
          <a:xfrm>
            <a:off x="1319405" y="3952715"/>
            <a:ext cx="1689773" cy="682616"/>
          </a:xfrm>
          <a:prstGeom prst="rect">
            <a:avLst/>
          </a:prstGeom>
        </p:spPr>
      </p:pic>
      <p:pic>
        <p:nvPicPr>
          <p:cNvPr id="37" name="Picture 36" descr="noun_14750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26" y="1430162"/>
            <a:ext cx="1697628" cy="1697628"/>
          </a:xfrm>
          <a:prstGeom prst="rect">
            <a:avLst/>
          </a:prstGeom>
        </p:spPr>
      </p:pic>
      <p:pic>
        <p:nvPicPr>
          <p:cNvPr id="53" name="Picture 1" descr="LogoXLP_en-9.png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4" y="6394932"/>
            <a:ext cx="686156" cy="3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1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Industries 4.0: </a:t>
            </a:r>
          </a:p>
          <a:p>
            <a:r>
              <a:rPr lang="en-US" dirty="0" smtClean="0"/>
              <a:t>Makers</a:t>
            </a:r>
            <a:r>
              <a:rPr lang="en-US" dirty="0" smtClean="0"/>
              <a:t>: The New Industry Revolution, Chris Anderson</a:t>
            </a:r>
          </a:p>
          <a:p>
            <a:r>
              <a:rPr lang="en-US" dirty="0" smtClean="0"/>
              <a:t>The Start-up Nation, Dan Senor &amp; Saul Singer</a:t>
            </a:r>
          </a:p>
          <a:p>
            <a:r>
              <a:rPr lang="en-US" dirty="0" smtClean="0"/>
              <a:t>When China Rules the World, Martin Jacques (Book, TED and </a:t>
            </a:r>
            <a:r>
              <a:rPr lang="en-US" dirty="0" err="1" smtClean="0"/>
              <a:t>Youtube</a:t>
            </a:r>
            <a:r>
              <a:rPr lang="en-US" dirty="0" smtClean="0"/>
              <a:t> video)</a:t>
            </a:r>
          </a:p>
          <a:p>
            <a:r>
              <a:rPr lang="en-US" dirty="0" err="1" smtClean="0"/>
              <a:t>Clockspeed</a:t>
            </a:r>
            <a:r>
              <a:rPr lang="en-US" dirty="0" smtClean="0"/>
              <a:t> : Winning Industry Control in the Age of Temporary Advantage, Charles Fine</a:t>
            </a:r>
          </a:p>
          <a:p>
            <a:r>
              <a:rPr lang="en-US" dirty="0" err="1" smtClean="0"/>
              <a:t>Wikinomics</a:t>
            </a:r>
            <a:r>
              <a:rPr lang="en-US" dirty="0" smtClean="0"/>
              <a:t>, Don </a:t>
            </a:r>
            <a:r>
              <a:rPr lang="en-US" dirty="0" err="1" smtClean="0"/>
              <a:t>Tapscott</a:t>
            </a:r>
            <a:r>
              <a:rPr lang="en-US" dirty="0" smtClean="0"/>
              <a:t> and Tony Williams</a:t>
            </a:r>
          </a:p>
        </p:txBody>
      </p:sp>
    </p:spTree>
    <p:extLst>
      <p:ext uri="{BB962C8B-B14F-4D97-AF65-F5344CB8AC3E}">
        <p14:creationId xmlns:p14="http://schemas.microsoft.com/office/powerpoint/2010/main" val="247094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speaks 1</a:t>
            </a:r>
            <a:r>
              <a:rPr lang="en-US" dirty="0" smtClean="0"/>
              <a:t>~2 </a:t>
            </a:r>
            <a:r>
              <a:rPr lang="en-US" dirty="0" smtClean="0"/>
              <a:t>minutes</a:t>
            </a:r>
          </a:p>
          <a:p>
            <a:r>
              <a:rPr lang="en-US" dirty="0" smtClean="0"/>
              <a:t>Identity: Name</a:t>
            </a:r>
            <a:r>
              <a:rPr lang="en-US" smtClean="0"/>
              <a:t>, </a:t>
            </a:r>
            <a:r>
              <a:rPr lang="en-US" smtClean="0"/>
              <a:t>Country </a:t>
            </a:r>
            <a:r>
              <a:rPr lang="en-US" dirty="0" smtClean="0"/>
              <a:t>and City Origin,</a:t>
            </a:r>
          </a:p>
          <a:p>
            <a:r>
              <a:rPr lang="en-US" dirty="0" smtClean="0"/>
              <a:t>Expertise: Undergraduate Major and Now</a:t>
            </a:r>
          </a:p>
          <a:p>
            <a:r>
              <a:rPr lang="en-US" dirty="0" smtClean="0"/>
              <a:t>Interests on Global Manufacturing Strategy</a:t>
            </a:r>
          </a:p>
          <a:p>
            <a:r>
              <a:rPr lang="en-US" dirty="0" smtClean="0"/>
              <a:t>Hobbies and Specialties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3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4 weeks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Intro, Book List, and Team Building</a:t>
            </a:r>
          </a:p>
          <a:p>
            <a:r>
              <a:rPr lang="en-US" dirty="0" smtClean="0"/>
              <a:t>2. </a:t>
            </a:r>
            <a:r>
              <a:rPr lang="en-US" dirty="0" err="1" smtClean="0"/>
              <a:t>Git</a:t>
            </a:r>
            <a:r>
              <a:rPr lang="en-US" dirty="0" smtClean="0"/>
              <a:t> Game, China videos by Jacque, and The Start-up Nation</a:t>
            </a:r>
          </a:p>
          <a:p>
            <a:r>
              <a:rPr lang="en-US" dirty="0" smtClean="0"/>
              <a:t>3. Global Maker/</a:t>
            </a:r>
            <a:r>
              <a:rPr lang="en-US" dirty="0" err="1" smtClean="0"/>
              <a:t>Hackerspace</a:t>
            </a:r>
            <a:r>
              <a:rPr lang="en-US" dirty="0" smtClean="0"/>
              <a:t> Movement</a:t>
            </a:r>
          </a:p>
          <a:p>
            <a:r>
              <a:rPr lang="en-US" dirty="0" smtClean="0"/>
              <a:t>4. </a:t>
            </a:r>
            <a:r>
              <a:rPr lang="en-US" dirty="0" err="1" smtClean="0"/>
              <a:t>Clockspeed</a:t>
            </a:r>
            <a:r>
              <a:rPr lang="en-US" dirty="0" smtClean="0"/>
              <a:t>, </a:t>
            </a:r>
            <a:r>
              <a:rPr lang="en-US" dirty="0" err="1" smtClean="0"/>
              <a:t>Wikinomics</a:t>
            </a:r>
            <a:r>
              <a:rPr lang="en-US" dirty="0" smtClean="0"/>
              <a:t> and Crowd Funding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weeks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Week 1~4 Content Distribution, Discussion</a:t>
            </a:r>
          </a:p>
          <a:p>
            <a:r>
              <a:rPr lang="en-US" dirty="0" smtClean="0"/>
              <a:t>Week 5~8 Project Proposal Workshops</a:t>
            </a:r>
          </a:p>
          <a:p>
            <a:r>
              <a:rPr lang="en-US" dirty="0" smtClean="0"/>
              <a:t>Week 9~12 Evaluation and Integration</a:t>
            </a:r>
          </a:p>
          <a:p>
            <a:r>
              <a:rPr lang="en-US" dirty="0" smtClean="0"/>
              <a:t>Week 13~16  Refinement and Final Demos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3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will you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sense out of a highly complex problem using metaphors, facts and tools.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6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Learn to become aware of the</a:t>
            </a:r>
          </a:p>
          <a:p>
            <a:pPr lvl="1"/>
            <a:r>
              <a:rPr lang="en-US" dirty="0" smtClean="0"/>
              <a:t>Opportunities</a:t>
            </a:r>
          </a:p>
          <a:p>
            <a:pPr lvl="1"/>
            <a:r>
              <a:rPr lang="en-US" dirty="0" smtClean="0"/>
              <a:t>Decision-Making Practices</a:t>
            </a:r>
          </a:p>
          <a:p>
            <a:pPr lvl="1"/>
            <a:r>
              <a:rPr lang="en-US" dirty="0" smtClean="0"/>
              <a:t>Analyze the outcomes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in a Globalized Manufacturing Environment</a:t>
            </a:r>
          </a:p>
          <a:p>
            <a:r>
              <a:rPr lang="en-US" dirty="0" smtClean="0"/>
              <a:t>Learning Outcomes: </a:t>
            </a:r>
          </a:p>
          <a:p>
            <a:pPr lvl="1"/>
            <a:r>
              <a:rPr lang="en-US" dirty="0" smtClean="0"/>
              <a:t>An Industry Analysis Report(IAR) published digitally</a:t>
            </a:r>
          </a:p>
          <a:p>
            <a:pPr lvl="2"/>
            <a:r>
              <a:rPr lang="en-US" altLang="zh-CN" dirty="0" smtClean="0"/>
              <a:t>Including process data, weekly blogs, surveys, and data analytics, a booklet, a website (using </a:t>
            </a:r>
            <a:r>
              <a:rPr lang="en-US" altLang="zh-CN" dirty="0" err="1" smtClean="0"/>
              <a:t>Github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Gitbook.io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 smtClean="0"/>
              <a:t>Manufacture at least one physical object relating to your IAR</a:t>
            </a:r>
          </a:p>
          <a:p>
            <a:pPr lvl="1"/>
            <a:r>
              <a:rPr lang="en-US" dirty="0" smtClean="0"/>
              <a:t>Weekly Learning Reflection on http://</a:t>
            </a:r>
            <a:r>
              <a:rPr lang="en-US" dirty="0" err="1"/>
              <a:t>t</a:t>
            </a:r>
            <a:r>
              <a:rPr lang="en-US" dirty="0" err="1" smtClean="0"/>
              <a:t>oyhouse.cc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54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ea typeface="Adobe 繁黑體 Std B"/>
              <a:cs typeface="Adobe 繁黑體 Std B"/>
            </a:endParaRPr>
          </a:p>
        </p:txBody>
      </p:sp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7" y="3274288"/>
            <a:ext cx="3280460" cy="3102939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27" y="715082"/>
            <a:ext cx="4397508" cy="2559206"/>
          </a:xfrm>
          <a:prstGeom prst="rect">
            <a:avLst/>
          </a:prstGeom>
        </p:spPr>
      </p:pic>
      <p:pic>
        <p:nvPicPr>
          <p:cNvPr id="13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299" y="2296803"/>
            <a:ext cx="2311402" cy="23114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50220" y="1674213"/>
            <a:ext cx="4345375" cy="728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cap="none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Calibri (Body)"/>
                <a:ea typeface="Verdana" panose="020B0604030504040204" pitchFamily="34" charset="0"/>
                <a:cs typeface="Calibri (Body)"/>
              </a:rPr>
              <a:t>From </a:t>
            </a:r>
            <a:r>
              <a:rPr lang="en-US" sz="2000" b="0" cap="none" dirty="0" smtClean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Calibri (Body)"/>
                <a:ea typeface="Verdana" panose="020B0604030504040204" pitchFamily="34" charset="0"/>
                <a:cs typeface="Calibri (Body)"/>
              </a:rPr>
              <a:t>writing Constitutions </a:t>
            </a:r>
            <a:r>
              <a:rPr lang="en-US" sz="2000" b="0" cap="none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Calibri (Body)"/>
                <a:ea typeface="Verdana" panose="020B0604030504040204" pitchFamily="34" charset="0"/>
                <a:cs typeface="Calibri (Body)"/>
              </a:rPr>
              <a:t>of </a:t>
            </a:r>
            <a:endParaRPr lang="en-US" sz="2000" b="0" cap="none" dirty="0" smtClean="0">
              <a:ln w="6600">
                <a:noFill/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Calibri (Body)"/>
              <a:ea typeface="Verdana" panose="020B0604030504040204" pitchFamily="34" charset="0"/>
              <a:cs typeface="Calibri (Body)"/>
            </a:endParaRPr>
          </a:p>
          <a:p>
            <a:r>
              <a:rPr lang="en-US" sz="2000" b="0" cap="none" dirty="0" smtClean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Calibri (Body)"/>
                <a:ea typeface="Verdana" panose="020B0604030504040204" pitchFamily="34" charset="0"/>
                <a:cs typeface="Calibri (Body)"/>
              </a:rPr>
              <a:t>XLP-based </a:t>
            </a:r>
            <a:r>
              <a:rPr lang="en-US" sz="2000" b="0" cap="none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Calibri (Body)"/>
                <a:ea typeface="Verdana" panose="020B0604030504040204" pitchFamily="34" charset="0"/>
                <a:cs typeface="Calibri (Body)"/>
              </a:rPr>
              <a:t>Learning Spaces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84072" y="4509571"/>
            <a:ext cx="3957103" cy="4625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0" cap="none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Calibri (Body)"/>
                <a:ea typeface="Verdana" panose="020B0604030504040204" pitchFamily="34" charset="0"/>
                <a:cs typeface="Calibri (Body)"/>
              </a:rPr>
              <a:t>t</a:t>
            </a:r>
            <a:r>
              <a:rPr lang="en-US" sz="2000" b="0" cap="none" dirty="0" smtClean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Calibri (Body)"/>
                <a:ea typeface="Verdana" panose="020B0604030504040204" pitchFamily="34" charset="0"/>
                <a:cs typeface="Calibri (Body)"/>
              </a:rPr>
              <a:t>o building Atomic Force Microscopes and </a:t>
            </a:r>
          </a:p>
          <a:p>
            <a:pPr algn="ctr"/>
            <a:r>
              <a:rPr lang="en-US" sz="2000" b="0" cap="none" dirty="0" smtClean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Calibri (Body)"/>
                <a:ea typeface="Verdana" panose="020B0604030504040204" pitchFamily="34" charset="0"/>
                <a:cs typeface="Calibri (Body)"/>
              </a:rPr>
              <a:t>developing Digital Nations</a:t>
            </a:r>
          </a:p>
        </p:txBody>
      </p:sp>
      <p:pic>
        <p:nvPicPr>
          <p:cNvPr id="16" name="Picture 1" descr="LogoXLP_en-9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4" y="6277101"/>
            <a:ext cx="686156" cy="38361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50220" y="512809"/>
            <a:ext cx="4379184" cy="637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Digitized Publication Results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5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hy_XL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t="15708" r="545" b="9443"/>
          <a:stretch/>
        </p:blipFill>
        <p:spPr>
          <a:xfrm>
            <a:off x="0" y="-27851"/>
            <a:ext cx="9144000" cy="68858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-27851"/>
            <a:ext cx="9144001" cy="6885852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recombination_white-tex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98"/>
          <a:stretch/>
        </p:blipFill>
        <p:spPr>
          <a:xfrm>
            <a:off x="8858592" y="6492547"/>
            <a:ext cx="304362" cy="3991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繁黑體 Std B"/>
              <a:ea typeface="Adobe 繁黑體 Std B"/>
              <a:cs typeface="Adobe 繁黑體 Std B"/>
            </a:endParaRPr>
          </a:p>
        </p:txBody>
      </p:sp>
      <p:pic>
        <p:nvPicPr>
          <p:cNvPr id="11" name="图片 14"/>
          <p:cNvPicPr>
            <a:picLocks noChangeAspect="1"/>
          </p:cNvPicPr>
          <p:nvPr/>
        </p:nvPicPr>
        <p:blipFill rotWithShape="1">
          <a:blip r:embed="rId4"/>
          <a:srcRect l="1198" r="457" b="52870"/>
          <a:stretch/>
        </p:blipFill>
        <p:spPr>
          <a:xfrm>
            <a:off x="511676" y="4291508"/>
            <a:ext cx="8074851" cy="2369203"/>
          </a:xfrm>
          <a:prstGeom prst="rect">
            <a:avLst/>
          </a:prstGeom>
        </p:spPr>
      </p:pic>
      <p:pic>
        <p:nvPicPr>
          <p:cNvPr id="12" name="Picture 1" descr="LogoXLP_en-9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4" y="6277101"/>
            <a:ext cx="686156" cy="383610"/>
          </a:xfrm>
          <a:prstGeom prst="rect">
            <a:avLst/>
          </a:prstGeom>
        </p:spPr>
      </p:pic>
      <p:pic>
        <p:nvPicPr>
          <p:cNvPr id="17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17" y="2313298"/>
            <a:ext cx="2804277" cy="2031445"/>
          </a:xfrm>
          <a:prstGeom prst="rect">
            <a:avLst/>
          </a:prstGeom>
        </p:spPr>
      </p:pic>
      <p:pic>
        <p:nvPicPr>
          <p:cNvPr id="18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084" y="1322028"/>
            <a:ext cx="2811637" cy="92739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489084" y="364861"/>
            <a:ext cx="4379184" cy="637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Visualizing 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36810" y="2613747"/>
            <a:ext cx="44590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In-process and end </a:t>
            </a:r>
            <a:r>
              <a:rPr lang="en-US" sz="2800" dirty="0">
                <a:solidFill>
                  <a:srgbClr val="FFFFFF"/>
                </a:solidFill>
              </a:rPr>
              <a:t>results </a:t>
            </a:r>
            <a:r>
              <a:rPr lang="en-US" sz="2800" dirty="0" smtClean="0">
                <a:solidFill>
                  <a:srgbClr val="FFFFFF"/>
                </a:solidFill>
              </a:rPr>
              <a:t>are shown </a:t>
            </a:r>
            <a:r>
              <a:rPr lang="en-US" sz="2800" dirty="0">
                <a:solidFill>
                  <a:srgbClr val="FFFFFF"/>
                </a:solidFill>
              </a:rPr>
              <a:t>in the digital publishing process</a:t>
            </a:r>
          </a:p>
        </p:txBody>
      </p:sp>
      <p:pic>
        <p:nvPicPr>
          <p:cNvPr id="22" name="Picture 21" descr="noun_30495_cc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18" b="19195"/>
          <a:stretch/>
        </p:blipFill>
        <p:spPr>
          <a:xfrm>
            <a:off x="4868268" y="918907"/>
            <a:ext cx="1984186" cy="16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8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835</Words>
  <Application>Microsoft Macintosh PowerPoint</Application>
  <PresentationFormat>On-screen Show (4:3)</PresentationFormat>
  <Paragraphs>242</Paragraphs>
  <Slides>23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Global Manufacturing Strategy Introduction Class</vt:lpstr>
      <vt:lpstr>Outline</vt:lpstr>
      <vt:lpstr>Self Introduction</vt:lpstr>
      <vt:lpstr>First 4 weeks</vt:lpstr>
      <vt:lpstr>Remaining weeks</vt:lpstr>
      <vt:lpstr>What will you learn?</vt:lpstr>
      <vt:lpstr>Learning Objectives</vt:lpstr>
      <vt:lpstr>PowerPoint Presentation</vt:lpstr>
      <vt:lpstr>PowerPoint Presentation</vt:lpstr>
      <vt:lpstr>Dedicated Publishing Tools</vt:lpstr>
      <vt:lpstr>PowerPoint Presentation</vt:lpstr>
      <vt:lpstr>Learning Elements</vt:lpstr>
      <vt:lpstr>Learning Strategy</vt:lpstr>
      <vt:lpstr>Basic Measurements</vt:lpstr>
      <vt:lpstr>How to customize the world for you?</vt:lpstr>
      <vt:lpstr>Design by Contract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benkoo</dc:creator>
  <cp:lastModifiedBy>benkoo</cp:lastModifiedBy>
  <cp:revision>201</cp:revision>
  <dcterms:created xsi:type="dcterms:W3CDTF">2014-02-25T02:18:50Z</dcterms:created>
  <dcterms:modified xsi:type="dcterms:W3CDTF">2015-03-04T02:06:04Z</dcterms:modified>
</cp:coreProperties>
</file>